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6" r:id="rId9"/>
    <p:sldId id="265" r:id="rId10"/>
    <p:sldId id="267" r:id="rId11"/>
    <p:sldId id="264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40F78D9-676E-5848-1EE5-8EB3DBAE0112}" name="事務局" initials="事務局" userId="事務局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7360A9-0164-6E10-D619-EB23FC01051D}" v="3" dt="2025-06-11T14:49:01.5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3" d="100"/>
          <a:sy n="63" d="100"/>
        </p:scale>
        <p:origin x="6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778146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37937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2340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902232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139885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534013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353198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522201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183425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809238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781598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913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4920" y="2748680"/>
            <a:ext cx="8812624" cy="461994"/>
          </a:xfrm>
        </p:spPr>
        <p:txBody>
          <a:bodyPr anchor="ctr">
            <a:normAutofit fontScale="90000"/>
          </a:bodyPr>
          <a:lstStyle/>
          <a:p>
            <a:br>
              <a:rPr lang="ja-JP" altLang="en-US" sz="7200" b="1" dirty="0">
                <a:ea typeface="游ゴシック Light"/>
                <a:cs typeface="Calibri Light"/>
              </a:rPr>
            </a:br>
            <a:r>
              <a:rPr lang="ja-JP" altLang="en-US" b="1" dirty="0">
                <a:ea typeface="游ゴシック Light"/>
                <a:cs typeface="Calibri Light"/>
              </a:rPr>
              <a:t>知的障害のある人の自立生活と介助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idx="1"/>
          </p:nvPr>
        </p:nvSpPr>
        <p:spPr>
          <a:xfrm>
            <a:off x="1264920" y="4265496"/>
            <a:ext cx="8074815" cy="141768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ja-JP" altLang="en-US" sz="2400" dirty="0">
              <a:ea typeface="游ゴシック"/>
              <a:cs typeface="Calibri"/>
            </a:endParaRPr>
          </a:p>
          <a:p>
            <a:pPr marL="0" indent="0">
              <a:buNone/>
            </a:pPr>
            <a:r>
              <a:rPr lang="en-US" altLang="ja-JP" sz="2400" dirty="0">
                <a:ea typeface="游ゴシック"/>
                <a:cs typeface="Calibri"/>
              </a:rPr>
              <a:t>NPO</a:t>
            </a:r>
            <a:r>
              <a:rPr lang="ja-JP" altLang="en-US" sz="2400" dirty="0">
                <a:ea typeface="游ゴシック"/>
                <a:cs typeface="Calibri"/>
              </a:rPr>
              <a:t>法人</a:t>
            </a:r>
            <a:r>
              <a:rPr lang="en-US" altLang="ja-JP" sz="2400" dirty="0">
                <a:ea typeface="游ゴシック"/>
                <a:cs typeface="Calibri"/>
              </a:rPr>
              <a:t>IL</a:t>
            </a:r>
            <a:r>
              <a:rPr lang="ja-JP" altLang="en-US" sz="2400" dirty="0">
                <a:ea typeface="游ゴシック"/>
                <a:cs typeface="Calibri"/>
              </a:rPr>
              <a:t>＆</a:t>
            </a:r>
            <a:r>
              <a:rPr lang="en-US" altLang="ja-JP" sz="2400" dirty="0">
                <a:ea typeface="游ゴシック"/>
                <a:cs typeface="Calibri"/>
              </a:rPr>
              <a:t>P</a:t>
            </a:r>
            <a:r>
              <a:rPr lang="ja-JP" altLang="en-US" sz="2400" dirty="0">
                <a:ea typeface="游ゴシック"/>
                <a:cs typeface="Calibri"/>
              </a:rPr>
              <a:t>アシスト理事長、介助者</a:t>
            </a:r>
            <a:endParaRPr lang="en-US" altLang="ja-JP" sz="2400" dirty="0">
              <a:ea typeface="游ゴシック"/>
              <a:cs typeface="Calibri"/>
            </a:endParaRPr>
          </a:p>
          <a:p>
            <a:pPr marL="0" indent="0">
              <a:buNone/>
            </a:pPr>
            <a:r>
              <a:rPr lang="ja-JP" altLang="en-US" sz="2400" dirty="0">
                <a:ea typeface="游ゴシック"/>
                <a:cs typeface="Calibri"/>
              </a:rPr>
              <a:t>寺本　晃久（てらもと　あきひさ）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5A91B69-C125-D0C5-7158-2B01003BA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z="1800" dirty="0"/>
              <a:t>1</a:t>
            </a:fld>
            <a:endParaRPr lang="ja-JP" altLang="en-US" sz="1800"/>
          </a:p>
        </p:txBody>
      </p:sp>
      <p:sp>
        <p:nvSpPr>
          <p:cNvPr id="5" name="サブタイトル 2">
            <a:extLst>
              <a:ext uri="{FF2B5EF4-FFF2-40B4-BE49-F238E27FC236}">
                <a16:creationId xmlns:a16="http://schemas.microsoft.com/office/drawing/2014/main" id="{120EE670-F741-26C5-3894-133EB4F16A57}"/>
              </a:ext>
            </a:extLst>
          </p:cNvPr>
          <p:cNvSpPr txBox="1">
            <a:spLocks/>
          </p:cNvSpPr>
          <p:nvPr/>
        </p:nvSpPr>
        <p:spPr>
          <a:xfrm>
            <a:off x="7465165" y="1216832"/>
            <a:ext cx="3749139" cy="97950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kumimoji="0" lang="ja-JP" altLang="en-US" sz="2400" dirty="0">
                <a:ea typeface="游ゴシック"/>
                <a:cs typeface="Calibri"/>
              </a:rPr>
              <a:t>公益財団法人鉄道弘済会</a:t>
            </a:r>
            <a:endParaRPr kumimoji="0" lang="en-US" altLang="ja-JP" sz="2400" dirty="0">
              <a:ea typeface="游ゴシック"/>
              <a:cs typeface="Calibri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kumimoji="0" lang="ja-JP" altLang="en-US" sz="2400" dirty="0">
                <a:ea typeface="游ゴシック"/>
                <a:cs typeface="Calibri"/>
              </a:rPr>
              <a:t>第</a:t>
            </a:r>
            <a:r>
              <a:rPr kumimoji="0" lang="en-US" altLang="ja-JP" sz="2400" dirty="0">
                <a:ea typeface="游ゴシック"/>
                <a:cs typeface="Calibri"/>
              </a:rPr>
              <a:t>61</a:t>
            </a:r>
            <a:r>
              <a:rPr kumimoji="0" lang="ja-JP" altLang="en-US" sz="2400" dirty="0">
                <a:ea typeface="游ゴシック"/>
                <a:cs typeface="Calibri"/>
              </a:rPr>
              <a:t>回社会福祉セミナー</a:t>
            </a:r>
            <a:endParaRPr kumimoji="0" lang="en-US" altLang="ja-JP" sz="2400" dirty="0">
              <a:ea typeface="游ゴシック"/>
              <a:cs typeface="Calibri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kumimoji="0" lang="en-US" altLang="ja-JP" sz="2400" dirty="0">
                <a:ea typeface="游ゴシック"/>
                <a:cs typeface="Calibri"/>
              </a:rPr>
              <a:t>2025</a:t>
            </a:r>
            <a:r>
              <a:rPr kumimoji="0" lang="ja-JP" altLang="en-US" sz="2400" dirty="0">
                <a:ea typeface="游ゴシック"/>
                <a:cs typeface="Calibri"/>
              </a:rPr>
              <a:t>年</a:t>
            </a:r>
            <a:r>
              <a:rPr kumimoji="0" lang="en-US" altLang="ja-JP" sz="2400" dirty="0">
                <a:ea typeface="游ゴシック"/>
                <a:cs typeface="Calibri"/>
              </a:rPr>
              <a:t>7</a:t>
            </a:r>
            <a:r>
              <a:rPr kumimoji="0" lang="ja-JP" altLang="en-US" sz="2400" dirty="0">
                <a:ea typeface="游ゴシック"/>
                <a:cs typeface="Calibri"/>
              </a:rPr>
              <a:t>月</a:t>
            </a:r>
            <a:r>
              <a:rPr kumimoji="0" lang="en-US" altLang="ja-JP" sz="2400" dirty="0">
                <a:ea typeface="游ゴシック"/>
                <a:cs typeface="Calibri"/>
              </a:rPr>
              <a:t>5</a:t>
            </a:r>
            <a:r>
              <a:rPr kumimoji="0" lang="ja-JP" altLang="en-US" sz="2400" dirty="0">
                <a:ea typeface="游ゴシック"/>
                <a:cs typeface="Calibri"/>
              </a:rPr>
              <a:t>日（土）　基調鼎談</a:t>
            </a:r>
          </a:p>
        </p:txBody>
      </p:sp>
    </p:spTree>
    <p:extLst>
      <p:ext uri="{BB962C8B-B14F-4D97-AF65-F5344CB8AC3E}">
        <p14:creationId xmlns:p14="http://schemas.microsoft.com/office/powerpoint/2010/main" val="2128380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7B11409-3D84-DA0A-304D-C6F321DD46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227338-C082-3E68-1070-33E6102D5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AD92B323-BB8D-BDE7-B5A0-E83C1BBFB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AB5C69-3A98-5D3B-2812-ADA885A2C7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1A70E03-58F4-6AE9-ACCA-9E6E7E805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788434" cy="662966"/>
          </a:xfrm>
        </p:spPr>
        <p:txBody>
          <a:bodyPr anchor="ctr">
            <a:normAutofit/>
          </a:bodyPr>
          <a:lstStyle/>
          <a:p>
            <a:r>
              <a:rPr lang="ja-JP" sz="3600" b="1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Calibri Light"/>
              </a:rPr>
              <a:t>介助だけでは成り立たない④</a:t>
            </a:r>
            <a:endParaRPr lang="ja-JP" altLang="en-US" sz="3600" b="1" dirty="0">
              <a:latin typeface="游ゴシック Light" panose="020B0300000000000000" pitchFamily="50" charset="-128"/>
              <a:ea typeface="游ゴシック Light" panose="020B0300000000000000" pitchFamily="50" charset="-128"/>
              <a:cs typeface="Calibri Light"/>
            </a:endParaRP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4C72CBAF-AA9E-F46F-B713-F8310B159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880898"/>
            <a:ext cx="9839960" cy="3888966"/>
          </a:xfrm>
        </p:spPr>
        <p:txBody>
          <a:bodyPr anchor="t">
            <a:normAutofit/>
          </a:bodyPr>
          <a:lstStyle/>
          <a:p>
            <a:pPr>
              <a:buNone/>
            </a:pPr>
            <a:endParaRPr lang="ja-JP" altLang="en-US" sz="2400" dirty="0">
              <a:latin typeface="+mn-ea"/>
              <a:cs typeface="+mn-lt"/>
            </a:endParaRPr>
          </a:p>
          <a:p>
            <a:pPr>
              <a:buNone/>
            </a:pPr>
            <a:r>
              <a:rPr lang="ja-JP" altLang="en-US" sz="2400" b="1" dirty="0">
                <a:latin typeface="+mn-ea"/>
                <a:cs typeface="+mn-lt"/>
              </a:rPr>
              <a:t>こうした枠組みにおいて、それを作り、維持していくことにおいて、</a:t>
            </a:r>
          </a:p>
          <a:p>
            <a:pPr>
              <a:buNone/>
            </a:pPr>
            <a:r>
              <a:rPr lang="ja-JP" altLang="en-US" sz="2400" b="1" dirty="0">
                <a:latin typeface="+mn-ea"/>
                <a:cs typeface="+mn-lt"/>
              </a:rPr>
              <a:t>ほとんどの場合、</a:t>
            </a:r>
            <a:endParaRPr lang="en-US" altLang="ja-JP" sz="2400" b="1" dirty="0">
              <a:latin typeface="+mn-ea"/>
              <a:cs typeface="+mn-lt"/>
            </a:endParaRPr>
          </a:p>
          <a:p>
            <a:pPr>
              <a:buNone/>
            </a:pPr>
            <a:r>
              <a:rPr lang="ja-JP" altLang="en-US" sz="2400" b="1" dirty="0">
                <a:latin typeface="+mn-ea"/>
                <a:cs typeface="+mn-lt"/>
              </a:rPr>
              <a:t>「相談支援などといったこと＝公的な資格をもった人」が</a:t>
            </a:r>
            <a:endParaRPr lang="en-US" altLang="ja-JP" sz="2400" b="1" dirty="0">
              <a:latin typeface="+mn-ea"/>
              <a:cs typeface="+mn-lt"/>
            </a:endParaRPr>
          </a:p>
          <a:p>
            <a:pPr>
              <a:buNone/>
            </a:pPr>
            <a:r>
              <a:rPr lang="ja-JP" altLang="en-US" sz="2400" b="1" dirty="0">
                <a:latin typeface="+mn-ea"/>
                <a:cs typeface="+mn-lt"/>
              </a:rPr>
              <a:t>　　　　　　　　　　　　　　　　　　　　　機能することはない</a:t>
            </a:r>
          </a:p>
          <a:p>
            <a:pPr>
              <a:buNone/>
            </a:pPr>
            <a:r>
              <a:rPr lang="ja-JP" altLang="en-US" sz="2400" dirty="0">
                <a:latin typeface="+mn-ea"/>
                <a:cs typeface="Calibri"/>
              </a:rPr>
              <a:t>　</a:t>
            </a:r>
          </a:p>
          <a:p>
            <a:pPr>
              <a:buNone/>
            </a:pPr>
            <a:r>
              <a:rPr lang="ja-JP" altLang="en-US" sz="2400" dirty="0">
                <a:latin typeface="+mn-ea"/>
                <a:cs typeface="Calibri"/>
              </a:rPr>
              <a:t>ひとりではなく、複数の、少しずつ役割や立場が違う人が、</a:t>
            </a:r>
            <a:endParaRPr lang="en-US" altLang="ja-JP" sz="2400" dirty="0">
              <a:latin typeface="+mn-ea"/>
              <a:cs typeface="Calibri"/>
            </a:endParaRPr>
          </a:p>
          <a:p>
            <a:pPr>
              <a:buNone/>
            </a:pPr>
            <a:r>
              <a:rPr lang="ja-JP" altLang="en-US" sz="2400">
                <a:latin typeface="游ゴシック"/>
                <a:ea typeface="游ゴシック"/>
                <a:cs typeface="Calibri"/>
              </a:rPr>
              <a:t>有機的に関係しあったりフォローしあえる枠組みが必要</a:t>
            </a:r>
            <a:endParaRPr lang="ja-JP" altLang="en-US" sz="2400" dirty="0">
              <a:latin typeface="游ゴシック"/>
              <a:ea typeface="游ゴシック"/>
              <a:cs typeface="Calibri"/>
            </a:endParaRPr>
          </a:p>
          <a:p>
            <a:pPr>
              <a:buNone/>
            </a:pPr>
            <a:endParaRPr lang="ja-JP" altLang="en-US" sz="2400" dirty="0">
              <a:latin typeface="+mn-ea"/>
              <a:cs typeface="Calibri"/>
            </a:endParaRPr>
          </a:p>
          <a:p>
            <a:pPr>
              <a:buNone/>
            </a:pPr>
            <a:endParaRPr lang="ja-JP" altLang="en-US" sz="2400" dirty="0">
              <a:latin typeface="+mn-ea"/>
              <a:cs typeface="Calibri"/>
            </a:endParaRPr>
          </a:p>
          <a:p>
            <a:pPr>
              <a:buNone/>
            </a:pPr>
            <a:endParaRPr lang="ja-JP" altLang="en-US" sz="2400" dirty="0">
              <a:latin typeface="+mn-ea"/>
              <a:cs typeface="Calibri"/>
            </a:endParaRPr>
          </a:p>
          <a:p>
            <a:pPr>
              <a:buNone/>
            </a:pPr>
            <a:endParaRPr lang="ja-JP" altLang="en-US" sz="2400" dirty="0">
              <a:latin typeface="+mn-ea"/>
              <a:cs typeface="Calibri"/>
            </a:endParaRPr>
          </a:p>
          <a:p>
            <a:pPr>
              <a:buNone/>
            </a:pPr>
            <a:endParaRPr lang="ja-JP" sz="2400" dirty="0">
              <a:latin typeface="+mn-ea"/>
              <a:cs typeface="Calibri"/>
            </a:endParaRPr>
          </a:p>
          <a:p>
            <a:pPr>
              <a:buNone/>
            </a:pPr>
            <a:endParaRPr lang="ja-JP" altLang="en-US" sz="2400" dirty="0">
              <a:latin typeface="+mn-ea"/>
              <a:cs typeface="Calibri"/>
            </a:endParaRPr>
          </a:p>
          <a:p>
            <a:pPr>
              <a:buNone/>
            </a:pPr>
            <a:endParaRPr lang="ja-JP" altLang="en-US" sz="2400" dirty="0">
              <a:latin typeface="+mn-ea"/>
              <a:cs typeface="Calibri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3BAE7BB-E8CD-1A5F-6E70-CCD77440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z="1800" dirty="0"/>
              <a:t>10</a:t>
            </a:fld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1478373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FC0C4E8-6644-B322-0F1A-AE99C1DC3C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E513621-16B9-C91B-3B84-BE77C4BDB2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9EF3449A-BE26-C1A2-530E-FD594186C9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95AA95-63D4-0710-718F-0110C344F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173E037-4B06-996C-698C-ADF34C816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788434" cy="662966"/>
          </a:xfrm>
        </p:spPr>
        <p:txBody>
          <a:bodyPr anchor="ctr">
            <a:normAutofit/>
          </a:bodyPr>
          <a:lstStyle/>
          <a:p>
            <a:endParaRPr lang="ja-JP" sz="3600" dirty="0">
              <a:latin typeface="游ゴシック"/>
              <a:ea typeface="游ゴシック"/>
              <a:cs typeface="Calibri Light"/>
            </a:endParaRPr>
          </a:p>
          <a:p>
            <a:endParaRPr lang="ja-JP" altLang="en-US" sz="3600" dirty="0">
              <a:ea typeface="游ゴシック Light"/>
              <a:cs typeface="Calibri Light"/>
            </a:endParaRP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2EF9370E-8B67-3A2F-6269-D274561E0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880898"/>
            <a:ext cx="8788434" cy="388896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ja-JP" sz="2400" dirty="0">
              <a:latin typeface="+mn-ea"/>
              <a:cs typeface="+mn-lt"/>
            </a:endParaRPr>
          </a:p>
          <a:p>
            <a:pPr>
              <a:buNone/>
            </a:pPr>
            <a:r>
              <a:rPr lang="ja-JP" altLang="en-US" sz="2400" dirty="0">
                <a:latin typeface="+mn-ea"/>
                <a:cs typeface="+mn-lt"/>
              </a:rPr>
              <a:t>（特に）障害が比較的軽い人について、</a:t>
            </a:r>
            <a:endParaRPr lang="ja-JP" altLang="en-US" dirty="0">
              <a:latin typeface="+mn-ea"/>
            </a:endParaRPr>
          </a:p>
          <a:p>
            <a:pPr marL="0" indent="0">
              <a:buNone/>
            </a:pPr>
            <a:endParaRPr lang="en-US" altLang="ja-JP" sz="2400" dirty="0">
              <a:latin typeface="+mn-ea"/>
              <a:cs typeface="+mn-lt"/>
            </a:endParaRPr>
          </a:p>
          <a:p>
            <a:pPr marL="0" indent="0">
              <a:buNone/>
            </a:pPr>
            <a:r>
              <a:rPr lang="ja-JP" altLang="en-US" sz="2400" dirty="0">
                <a:latin typeface="+mn-ea"/>
                <a:cs typeface="+mn-lt"/>
              </a:rPr>
              <a:t>　　・</a:t>
            </a:r>
            <a:r>
              <a:rPr lang="ja-JP" sz="2400" dirty="0">
                <a:latin typeface="+mn-ea"/>
                <a:cs typeface="+mn-lt"/>
              </a:rPr>
              <a:t>孤</a:t>
            </a:r>
            <a:r>
              <a:rPr lang="ja-JP" altLang="en-US" sz="2400" dirty="0">
                <a:latin typeface="+mn-ea"/>
                <a:cs typeface="+mn-lt"/>
              </a:rPr>
              <a:t>独感</a:t>
            </a:r>
            <a:endParaRPr lang="ja-JP" dirty="0">
              <a:latin typeface="+mn-ea"/>
              <a:cs typeface="+mn-lt"/>
            </a:endParaRPr>
          </a:p>
          <a:p>
            <a:pPr marL="0" indent="0">
              <a:buNone/>
            </a:pPr>
            <a:r>
              <a:rPr lang="ja-JP" altLang="en-US" sz="2400" dirty="0">
                <a:latin typeface="+mn-ea"/>
                <a:cs typeface="+mn-lt"/>
              </a:rPr>
              <a:t>　　・ネガティブな体験</a:t>
            </a:r>
            <a:endParaRPr lang="ja-JP" dirty="0">
              <a:latin typeface="+mn-ea"/>
              <a:cs typeface="+mn-lt"/>
            </a:endParaRPr>
          </a:p>
          <a:p>
            <a:pPr marL="0" indent="0">
              <a:buNone/>
            </a:pPr>
            <a:r>
              <a:rPr lang="ja-JP" altLang="en-US" sz="2400" dirty="0">
                <a:latin typeface="+mn-ea"/>
                <a:cs typeface="+mn-lt"/>
              </a:rPr>
              <a:t>　　・「依存」</a:t>
            </a:r>
            <a:endParaRPr lang="en-US" altLang="ja-JP" sz="2400" dirty="0">
              <a:latin typeface="+mn-ea"/>
              <a:cs typeface="+mn-lt"/>
            </a:endParaRPr>
          </a:p>
          <a:p>
            <a:pPr marL="0" indent="0">
              <a:buNone/>
            </a:pPr>
            <a:r>
              <a:rPr lang="ja-JP" altLang="en-US" sz="2400" dirty="0">
                <a:latin typeface="游ゴシック"/>
                <a:ea typeface="游ゴシック"/>
                <a:cs typeface="+mn-lt"/>
              </a:rPr>
              <a:t>　　</a:t>
            </a:r>
            <a:r>
              <a:rPr lang="en-US" altLang="ja-JP" sz="2400" dirty="0" err="1">
                <a:latin typeface="游ゴシック"/>
                <a:ea typeface="游ゴシック"/>
                <a:cs typeface="+mn-lt"/>
              </a:rPr>
              <a:t>etc</a:t>
            </a:r>
            <a:r>
              <a:rPr lang="en-US" altLang="ja-JP" sz="2400" dirty="0">
                <a:latin typeface="游ゴシック"/>
                <a:ea typeface="游ゴシック"/>
                <a:cs typeface="+mn-lt"/>
              </a:rPr>
              <a:t>…</a:t>
            </a:r>
            <a:r>
              <a:rPr lang="en-US" altLang="ja-JP" sz="2400" dirty="0" err="1">
                <a:latin typeface="游ゴシック"/>
                <a:ea typeface="游ゴシック"/>
                <a:cs typeface="+mn-lt"/>
              </a:rPr>
              <a:t>にどう対応していくのか</a:t>
            </a:r>
            <a:endParaRPr lang="ja-JP" sz="2400" dirty="0" err="1">
              <a:latin typeface="+mn-ea"/>
              <a:cs typeface="+mn-lt"/>
            </a:endParaRPr>
          </a:p>
          <a:p>
            <a:pPr>
              <a:buNone/>
            </a:pPr>
            <a:endParaRPr lang="ja-JP" altLang="en-US" sz="2400" dirty="0">
              <a:latin typeface="+mn-ea"/>
              <a:cs typeface="Calibri"/>
            </a:endParaRPr>
          </a:p>
          <a:p>
            <a:pPr>
              <a:buNone/>
            </a:pPr>
            <a:endParaRPr lang="ja-JP" altLang="en-US" sz="2400" dirty="0">
              <a:latin typeface="+mn-ea"/>
              <a:cs typeface="Calibri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61889F-AE5B-0968-6406-951A93627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z="1800" dirty="0"/>
              <a:t>11</a:t>
            </a:fld>
            <a:endParaRPr lang="ja-JP" altLang="en-US" sz="180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388A1C9-D13D-F371-CE81-535825DE884E}"/>
              </a:ext>
            </a:extLst>
          </p:cNvPr>
          <p:cNvSpPr txBox="1"/>
          <p:nvPr/>
        </p:nvSpPr>
        <p:spPr>
          <a:xfrm>
            <a:off x="1441938" y="1055077"/>
            <a:ext cx="8042030" cy="51866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ts val="3062"/>
              </a:lnSpc>
            </a:pPr>
            <a:r>
              <a:rPr lang="ja-JP" sz="3600" b="1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介助だけでは成り立たない</a:t>
            </a:r>
            <a:r>
              <a:rPr lang="ja-JP" altLang="en-US" sz="3600" b="1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⑤</a:t>
            </a:r>
            <a:r>
              <a:rPr lang="ja-JP" sz="3600" b="1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2763650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8C8A053-F4C0-B79C-FD4D-01AB2546C9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114DA07-2ED6-A7BC-5DC2-09B0AF96E8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B7337E78-6C1E-5A49-931D-92453FEA4D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853EA59-333E-6FF5-4363-8AFAFDC298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0F42E58-E306-F430-1059-D40F5A47E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788434" cy="662966"/>
          </a:xfrm>
        </p:spPr>
        <p:txBody>
          <a:bodyPr anchor="ctr">
            <a:normAutofit/>
          </a:bodyPr>
          <a:lstStyle/>
          <a:p>
            <a:r>
              <a:rPr lang="ja-JP" altLang="en-US" sz="3600" b="1" dirty="0">
                <a:ea typeface="游ゴシック Light"/>
                <a:cs typeface="Calibri Light"/>
              </a:rPr>
              <a:t>自立生活運動、と略歴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09D9F5B3-A2B2-90F9-E7EC-A8B1C7079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39" y="1880898"/>
            <a:ext cx="9687561" cy="4046204"/>
          </a:xfrm>
        </p:spPr>
        <p:txBody>
          <a:bodyPr anchor="t">
            <a:normAutofit fontScale="92500" lnSpcReduction="20000"/>
          </a:bodyPr>
          <a:lstStyle/>
          <a:p>
            <a:pPr>
              <a:buNone/>
            </a:pPr>
            <a:r>
              <a:rPr lang="en-US" altLang="ja-JP" sz="2400" dirty="0">
                <a:latin typeface="Calibri"/>
                <a:ea typeface="+mn-lt"/>
                <a:cs typeface="+mn-lt"/>
              </a:rPr>
              <a:t>1970</a:t>
            </a:r>
            <a:r>
              <a:rPr lang="ja-JP" altLang="en-US" sz="2400" dirty="0">
                <a:latin typeface="Calibri"/>
                <a:ea typeface="游ゴシック"/>
                <a:cs typeface="+mn-lt"/>
              </a:rPr>
              <a:t>年代</a:t>
            </a:r>
            <a:endParaRPr lang="en-US" altLang="ja-JP" sz="2400" dirty="0">
              <a:latin typeface="Calibri"/>
              <a:ea typeface="Calibri"/>
              <a:cs typeface="+mn-lt"/>
            </a:endParaRPr>
          </a:p>
          <a:p>
            <a:pPr>
              <a:buNone/>
            </a:pPr>
            <a:r>
              <a:rPr lang="ja-JP" altLang="en-US" sz="2400" dirty="0">
                <a:latin typeface="Calibri"/>
                <a:ea typeface="游ゴシック"/>
                <a:cs typeface="+mn-lt"/>
              </a:rPr>
              <a:t>　・比較的重度の障害のある人が、介助を使って自立生活を始めた</a:t>
            </a:r>
            <a:endParaRPr lang="en-US" altLang="ja-JP" sz="2400" dirty="0">
              <a:latin typeface="Calibri"/>
              <a:ea typeface="游ゴシック"/>
              <a:cs typeface="+mn-lt"/>
            </a:endParaRPr>
          </a:p>
          <a:p>
            <a:pPr>
              <a:buNone/>
            </a:pPr>
            <a:r>
              <a:rPr lang="ja-JP" altLang="en-US" sz="2400" dirty="0">
                <a:latin typeface="Calibri"/>
                <a:ea typeface="游ゴシック"/>
                <a:cs typeface="+mn-lt"/>
              </a:rPr>
              <a:t>　・介助者はボランティアまたは自分で探した介助者</a:t>
            </a:r>
            <a:endParaRPr lang="en-US" altLang="ja-JP" sz="2400" dirty="0">
              <a:latin typeface="Calibri"/>
              <a:ea typeface="游ゴシック"/>
              <a:cs typeface="+mn-lt"/>
            </a:endParaRPr>
          </a:p>
          <a:p>
            <a:pPr>
              <a:buNone/>
            </a:pPr>
            <a:r>
              <a:rPr lang="ja-JP" altLang="en-US" sz="2400" dirty="0">
                <a:latin typeface="Calibri"/>
                <a:ea typeface="游ゴシック"/>
                <a:cs typeface="+mn-lt"/>
              </a:rPr>
              <a:t>　　　　東京や大阪などで脳性麻痺者介護人派遣事業が始まり、</a:t>
            </a:r>
            <a:endParaRPr lang="en-US" altLang="ja-JP" sz="2400" dirty="0">
              <a:latin typeface="Calibri"/>
              <a:ea typeface="游ゴシック"/>
              <a:cs typeface="+mn-lt"/>
            </a:endParaRPr>
          </a:p>
          <a:p>
            <a:pPr>
              <a:buNone/>
            </a:pPr>
            <a:r>
              <a:rPr lang="ja-JP" altLang="en-US" sz="2400" dirty="0">
                <a:latin typeface="Calibri"/>
                <a:ea typeface="游ゴシック"/>
                <a:cs typeface="+mn-lt"/>
              </a:rPr>
              <a:t>　　　　自分の介助者を自分たちで探し始めた</a:t>
            </a:r>
            <a:endParaRPr lang="en-US" altLang="ja-JP" sz="2400" dirty="0">
              <a:latin typeface="Calibri"/>
              <a:ea typeface="游ゴシック"/>
              <a:cs typeface="+mn-lt"/>
            </a:endParaRPr>
          </a:p>
          <a:p>
            <a:pPr marL="0" indent="0">
              <a:buNone/>
            </a:pPr>
            <a:r>
              <a:rPr lang="en-US" altLang="ja-JP" sz="2400" dirty="0">
                <a:latin typeface="Calibri"/>
                <a:ea typeface="游ゴシック"/>
                <a:cs typeface="+mn-lt"/>
              </a:rPr>
              <a:t>1980</a:t>
            </a:r>
            <a:r>
              <a:rPr lang="ja-JP" altLang="en-US" sz="2400" dirty="0">
                <a:latin typeface="Calibri"/>
                <a:ea typeface="游ゴシック"/>
                <a:cs typeface="+mn-lt"/>
              </a:rPr>
              <a:t>年代</a:t>
            </a:r>
            <a:endParaRPr lang="en-US" altLang="ja-JP" sz="2400" dirty="0">
              <a:latin typeface="Calibri"/>
              <a:ea typeface="游ゴシック"/>
              <a:cs typeface="+mn-lt"/>
            </a:endParaRPr>
          </a:p>
          <a:p>
            <a:pPr marL="0" indent="0">
              <a:buNone/>
            </a:pPr>
            <a:r>
              <a:rPr lang="ja-JP" altLang="en-US" sz="2400" dirty="0">
                <a:latin typeface="Calibri"/>
                <a:ea typeface="游ゴシック"/>
                <a:cs typeface="+mn-lt"/>
              </a:rPr>
              <a:t>　・自立生活センター（CIL）が広がり始めた</a:t>
            </a:r>
            <a:endParaRPr lang="en-US" altLang="ja-JP" sz="2400" dirty="0">
              <a:latin typeface="Calibri"/>
              <a:ea typeface="Calibri"/>
              <a:cs typeface="+mn-lt"/>
            </a:endParaRPr>
          </a:p>
          <a:p>
            <a:pPr marL="0" indent="0">
              <a:buNone/>
            </a:pPr>
            <a:r>
              <a:rPr lang="ja-JP" altLang="en-US" sz="2400" dirty="0">
                <a:latin typeface="Calibri"/>
                <a:ea typeface="游ゴシック"/>
                <a:cs typeface="+mn-lt"/>
              </a:rPr>
              <a:t>　・グループホームが制度化された</a:t>
            </a:r>
          </a:p>
          <a:p>
            <a:pPr marL="0" indent="0">
              <a:buNone/>
            </a:pPr>
            <a:r>
              <a:rPr lang="en-US" altLang="ja-JP" sz="2400" dirty="0">
                <a:latin typeface="Calibri"/>
                <a:ea typeface="游ゴシック"/>
                <a:cs typeface="+mn-lt"/>
              </a:rPr>
              <a:t>1990</a:t>
            </a:r>
            <a:r>
              <a:rPr lang="ja-JP" altLang="en-US" sz="2400" dirty="0">
                <a:latin typeface="Calibri"/>
                <a:ea typeface="游ゴシック"/>
                <a:cs typeface="+mn-lt"/>
              </a:rPr>
              <a:t>年代</a:t>
            </a:r>
          </a:p>
          <a:p>
            <a:pPr marL="0" indent="0">
              <a:buNone/>
            </a:pPr>
            <a:r>
              <a:rPr lang="ja-JP" altLang="en-US" sz="2400" dirty="0">
                <a:latin typeface="Calibri"/>
                <a:ea typeface="游ゴシック"/>
                <a:cs typeface="+mn-lt"/>
              </a:rPr>
              <a:t>　・</a:t>
            </a:r>
            <a:r>
              <a:rPr lang="en-US" altLang="ja-JP" sz="2400" dirty="0">
                <a:latin typeface="Calibri"/>
                <a:ea typeface="游ゴシック"/>
                <a:cs typeface="+mn-lt"/>
              </a:rPr>
              <a:t>24</a:t>
            </a:r>
            <a:r>
              <a:rPr lang="ja-JP" altLang="en-US" sz="2400" dirty="0">
                <a:latin typeface="Calibri"/>
                <a:ea typeface="游ゴシック"/>
                <a:cs typeface="+mn-lt"/>
              </a:rPr>
              <a:t>時間介護保障が実現し、CILなどがヘルパー事業の委託を受ける</a:t>
            </a:r>
            <a:endParaRPr lang="ja-JP" sz="2400" dirty="0">
              <a:latin typeface="Calibri"/>
              <a:ea typeface="游ゴシック"/>
              <a:cs typeface="Calibri"/>
            </a:endParaRPr>
          </a:p>
          <a:p>
            <a:pPr marL="0" indent="0">
              <a:buNone/>
            </a:pPr>
            <a:r>
              <a:rPr lang="ja-JP" altLang="en-US" sz="2400" dirty="0">
                <a:latin typeface="Calibri"/>
                <a:ea typeface="游ゴシック"/>
                <a:cs typeface="+mn-lt"/>
              </a:rPr>
              <a:t>　・介助を得て、自立生活を始める知的障害のある人たちが出てきた</a:t>
            </a:r>
          </a:p>
          <a:p>
            <a:pPr marL="0" indent="0">
              <a:buNone/>
            </a:pPr>
            <a:endParaRPr lang="ja-JP" altLang="en-US" sz="2400" dirty="0">
              <a:ea typeface="游ゴシック"/>
              <a:cs typeface="Calibri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BB51E28-84D1-7406-4A7E-B82288AA7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z="1800" dirty="0"/>
              <a:t>2</a:t>
            </a:fld>
            <a:endParaRPr lang="ja-JP" altLang="en-US" sz="1800">
              <a:ea typeface="游ゴシック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23907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862D176-4D0F-0592-7D3E-BED79CAEC6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FF2D725-9C0D-8D56-A176-413FE4FF30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4E2945F-0DC5-1D38-0FA0-D98119BFD756}"/>
              </a:ext>
            </a:extLst>
          </p:cNvPr>
          <p:cNvSpPr/>
          <p:nvPr/>
        </p:nvSpPr>
        <p:spPr>
          <a:xfrm>
            <a:off x="2430711" y="2344288"/>
            <a:ext cx="6702897" cy="756111"/>
          </a:xfrm>
          <a:prstGeom prst="rect">
            <a:avLst/>
          </a:prstGeom>
          <a:solidFill>
            <a:srgbClr val="FFC000">
              <a:alpha val="13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B54097A-184C-7633-EDFE-3E97D3F796C4}"/>
              </a:ext>
            </a:extLst>
          </p:cNvPr>
          <p:cNvSpPr/>
          <p:nvPr/>
        </p:nvSpPr>
        <p:spPr>
          <a:xfrm>
            <a:off x="1311007" y="1932124"/>
            <a:ext cx="1806827" cy="289578"/>
          </a:xfrm>
          <a:prstGeom prst="rect">
            <a:avLst/>
          </a:prstGeom>
          <a:solidFill>
            <a:srgbClr val="FFC000">
              <a:alpha val="13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E716F0DA-D833-7C7E-9D1F-42360396CBF5}"/>
              </a:ext>
            </a:extLst>
          </p:cNvPr>
          <p:cNvSpPr/>
          <p:nvPr/>
        </p:nvSpPr>
        <p:spPr>
          <a:xfrm>
            <a:off x="2491692" y="3641824"/>
            <a:ext cx="7020000" cy="289578"/>
          </a:xfrm>
          <a:prstGeom prst="rect">
            <a:avLst/>
          </a:prstGeom>
          <a:solidFill>
            <a:srgbClr val="FFC000">
              <a:alpha val="13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4B5F9B90-4BB2-18A0-E88F-913F45126DC9}"/>
              </a:ext>
            </a:extLst>
          </p:cNvPr>
          <p:cNvSpPr/>
          <p:nvPr/>
        </p:nvSpPr>
        <p:spPr>
          <a:xfrm>
            <a:off x="1321595" y="3216901"/>
            <a:ext cx="1806827" cy="289578"/>
          </a:xfrm>
          <a:prstGeom prst="rect">
            <a:avLst/>
          </a:prstGeom>
          <a:solidFill>
            <a:srgbClr val="FFC000">
              <a:alpha val="13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ABDD6D1-A8B3-0D1F-3355-6E004124C890}"/>
              </a:ext>
            </a:extLst>
          </p:cNvPr>
          <p:cNvSpPr/>
          <p:nvPr/>
        </p:nvSpPr>
        <p:spPr>
          <a:xfrm>
            <a:off x="4919692" y="1087984"/>
            <a:ext cx="1062209" cy="449736"/>
          </a:xfrm>
          <a:prstGeom prst="rect">
            <a:avLst/>
          </a:prstGeom>
          <a:solidFill>
            <a:srgbClr val="FFC000">
              <a:alpha val="13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8BC3CCB-10C5-C64C-75CF-0C406FC9A403}"/>
              </a:ext>
            </a:extLst>
          </p:cNvPr>
          <p:cNvSpPr/>
          <p:nvPr/>
        </p:nvSpPr>
        <p:spPr>
          <a:xfrm>
            <a:off x="1344501" y="4491510"/>
            <a:ext cx="964834" cy="289578"/>
          </a:xfrm>
          <a:prstGeom prst="rect">
            <a:avLst/>
          </a:prstGeom>
          <a:solidFill>
            <a:srgbClr val="FFC000">
              <a:alpha val="13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DF539BCF-F390-64E8-0A08-53B4FAB390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5616C35-3FCC-F1FE-875F-EA9F01909A7B}"/>
              </a:ext>
            </a:extLst>
          </p:cNvPr>
          <p:cNvSpPr/>
          <p:nvPr/>
        </p:nvSpPr>
        <p:spPr>
          <a:xfrm>
            <a:off x="2491692" y="4491678"/>
            <a:ext cx="3420000" cy="289578"/>
          </a:xfrm>
          <a:prstGeom prst="rect">
            <a:avLst/>
          </a:prstGeom>
          <a:solidFill>
            <a:srgbClr val="FFC000">
              <a:alpha val="13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BD7074E-2861-C9F3-FAF1-80CC32CED8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8BABD20-DBB7-5E89-1CB9-C2134DA3C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788434" cy="662966"/>
          </a:xfrm>
        </p:spPr>
        <p:txBody>
          <a:bodyPr anchor="ctr">
            <a:normAutofit/>
          </a:bodyPr>
          <a:lstStyle/>
          <a:p>
            <a:r>
              <a:rPr lang="ja-JP" sz="3600" b="1" dirty="0">
                <a:ea typeface="游ゴシック Light"/>
                <a:cs typeface="Calibri Light"/>
              </a:rPr>
              <a:t>自立生活運動、と略歴</a:t>
            </a:r>
            <a:endParaRPr lang="ja-JP" b="1" dirty="0"/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D6315E4E-2994-6866-8CCA-8B658CA29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918439"/>
            <a:ext cx="8788434" cy="3888966"/>
          </a:xfrm>
        </p:spPr>
        <p:txBody>
          <a:bodyPr anchor="t">
            <a:normAutofit fontScale="92500"/>
          </a:bodyPr>
          <a:lstStyle/>
          <a:p>
            <a:pPr>
              <a:buNone/>
            </a:pPr>
            <a:r>
              <a:rPr lang="ja-JP" sz="2400" dirty="0">
                <a:latin typeface="Calibri"/>
                <a:ea typeface="游ゴシック"/>
                <a:cs typeface="Calibri"/>
              </a:rPr>
              <a:t>1994年頃</a:t>
            </a:r>
            <a:r>
              <a:rPr lang="ja-JP" altLang="en-US" sz="2400" dirty="0">
                <a:latin typeface="Calibri"/>
                <a:ea typeface="游ゴシック"/>
                <a:cs typeface="Calibri"/>
              </a:rPr>
              <a:t>から</a:t>
            </a:r>
            <a:endParaRPr lang="en-US" altLang="ja-JP" sz="2400" dirty="0">
              <a:latin typeface="Calibri"/>
              <a:ea typeface="游ゴシック"/>
              <a:cs typeface="Calibri"/>
            </a:endParaRPr>
          </a:p>
          <a:p>
            <a:pPr>
              <a:buNone/>
            </a:pPr>
            <a:r>
              <a:rPr lang="ja-JP" altLang="en-US" sz="2400" dirty="0">
                <a:latin typeface="Calibri"/>
                <a:ea typeface="游ゴシック"/>
                <a:cs typeface="Calibri"/>
              </a:rPr>
              <a:t>　　　　東京の多摩地区で</a:t>
            </a:r>
            <a:r>
              <a:rPr lang="ja-JP" sz="2400" dirty="0">
                <a:latin typeface="Calibri"/>
                <a:ea typeface="游ゴシック"/>
                <a:cs typeface="Calibri"/>
              </a:rPr>
              <a:t>知的障害の当事者活動に関わる</a:t>
            </a:r>
          </a:p>
          <a:p>
            <a:pPr>
              <a:buNone/>
            </a:pPr>
            <a:r>
              <a:rPr lang="ja-JP" sz="2400" dirty="0">
                <a:latin typeface="Calibri"/>
                <a:ea typeface="游ゴシック"/>
                <a:cs typeface="Calibri"/>
              </a:rPr>
              <a:t>　</a:t>
            </a:r>
            <a:r>
              <a:rPr lang="ja-JP" altLang="en-US" sz="2400" dirty="0">
                <a:latin typeface="Calibri"/>
                <a:ea typeface="游ゴシック"/>
                <a:cs typeface="Calibri"/>
              </a:rPr>
              <a:t>　　　　</a:t>
            </a:r>
            <a:r>
              <a:rPr lang="ja-JP" altLang="en-US" sz="2400" dirty="0">
                <a:latin typeface="+mn-ea"/>
                <a:cs typeface="+mn-lt"/>
              </a:rPr>
              <a:t> → </a:t>
            </a:r>
            <a:r>
              <a:rPr lang="ja-JP" sz="2400" dirty="0">
                <a:latin typeface="Calibri"/>
                <a:ea typeface="游ゴシック"/>
                <a:cs typeface="Calibri"/>
              </a:rPr>
              <a:t>施設から自立生活する人の暮らしを横目で見る</a:t>
            </a:r>
          </a:p>
          <a:p>
            <a:pPr>
              <a:buNone/>
            </a:pPr>
            <a:r>
              <a:rPr lang="ja-JP" sz="2400" dirty="0">
                <a:latin typeface="Calibri"/>
                <a:ea typeface="游ゴシック"/>
                <a:cs typeface="Calibri"/>
              </a:rPr>
              <a:t>2001年頃</a:t>
            </a:r>
            <a:r>
              <a:rPr lang="ja-JP" altLang="en-US" sz="2400" dirty="0">
                <a:latin typeface="Calibri"/>
                <a:ea typeface="游ゴシック"/>
                <a:cs typeface="Calibri"/>
              </a:rPr>
              <a:t>から</a:t>
            </a:r>
            <a:endParaRPr lang="en-US" altLang="ja-JP" sz="2400" dirty="0">
              <a:latin typeface="Calibri"/>
              <a:ea typeface="游ゴシック"/>
              <a:cs typeface="Calibri"/>
            </a:endParaRPr>
          </a:p>
          <a:p>
            <a:pPr>
              <a:buNone/>
            </a:pPr>
            <a:r>
              <a:rPr lang="ja-JP" altLang="en-US" sz="2400" dirty="0">
                <a:latin typeface="Calibri"/>
                <a:ea typeface="游ゴシック"/>
                <a:cs typeface="Calibri"/>
              </a:rPr>
              <a:t>　　　　</a:t>
            </a:r>
            <a:r>
              <a:rPr lang="ja-JP" sz="2400" dirty="0">
                <a:latin typeface="Calibri"/>
                <a:ea typeface="游ゴシック"/>
                <a:cs typeface="Calibri"/>
              </a:rPr>
              <a:t>身体障害や知的障害の</a:t>
            </a:r>
            <a:r>
              <a:rPr lang="ja-JP" altLang="en-US" sz="2400" dirty="0">
                <a:latin typeface="Calibri"/>
                <a:ea typeface="游ゴシック"/>
                <a:cs typeface="Calibri"/>
              </a:rPr>
              <a:t>ある</a:t>
            </a:r>
            <a:r>
              <a:rPr lang="ja-JP" sz="2400" dirty="0">
                <a:latin typeface="Calibri"/>
                <a:ea typeface="游ゴシック"/>
                <a:cs typeface="Calibri"/>
              </a:rPr>
              <a:t>人の自立生活の介助を始める</a:t>
            </a:r>
          </a:p>
          <a:p>
            <a:pPr>
              <a:buNone/>
            </a:pPr>
            <a:r>
              <a:rPr lang="ja-JP" sz="2400" dirty="0">
                <a:latin typeface="Calibri"/>
                <a:ea typeface="游ゴシック"/>
                <a:cs typeface="Calibri"/>
              </a:rPr>
              <a:t>2003年　支援費制度</a:t>
            </a:r>
            <a:r>
              <a:rPr lang="ja-JP" altLang="en-US" sz="2400" dirty="0">
                <a:latin typeface="Calibri"/>
                <a:ea typeface="游ゴシック"/>
                <a:cs typeface="Calibri"/>
              </a:rPr>
              <a:t>施行</a:t>
            </a:r>
            <a:r>
              <a:rPr lang="ja-JP" sz="2400" dirty="0">
                <a:latin typeface="Calibri"/>
                <a:ea typeface="游ゴシック"/>
                <a:cs typeface="Calibri"/>
              </a:rPr>
              <a:t>　（措置から契約へ）</a:t>
            </a:r>
          </a:p>
          <a:p>
            <a:pPr>
              <a:buNone/>
            </a:pPr>
            <a:r>
              <a:rPr lang="ja-JP" sz="2400" dirty="0">
                <a:latin typeface="Calibri"/>
                <a:ea typeface="游ゴシック"/>
                <a:cs typeface="Calibri"/>
              </a:rPr>
              <a:t>2004年　</a:t>
            </a:r>
            <a:r>
              <a:rPr lang="ja-JP" altLang="en-US" sz="2400" dirty="0">
                <a:latin typeface="Calibri"/>
                <a:ea typeface="游ゴシック"/>
                <a:cs typeface="Calibri"/>
              </a:rPr>
              <a:t>日野市で</a:t>
            </a:r>
            <a:r>
              <a:rPr lang="ja-JP" sz="2400" dirty="0">
                <a:latin typeface="Calibri"/>
                <a:ea typeface="游ゴシック"/>
                <a:cs typeface="Calibri"/>
              </a:rPr>
              <a:t>介助派遣を始める</a:t>
            </a:r>
          </a:p>
          <a:p>
            <a:pPr>
              <a:buNone/>
            </a:pPr>
            <a:r>
              <a:rPr lang="ja-JP" sz="2400" dirty="0">
                <a:latin typeface="Calibri"/>
                <a:ea typeface="游ゴシック"/>
                <a:cs typeface="Calibri"/>
              </a:rPr>
              <a:t>2006年　</a:t>
            </a:r>
            <a:r>
              <a:rPr lang="ja-JP" altLang="en-US" sz="2400" dirty="0">
                <a:latin typeface="Calibri"/>
                <a:ea typeface="游ゴシック"/>
                <a:cs typeface="Calibri"/>
              </a:rPr>
              <a:t>障害者</a:t>
            </a:r>
            <a:r>
              <a:rPr lang="ja-JP" sz="2400" dirty="0">
                <a:latin typeface="Calibri"/>
                <a:ea typeface="游ゴシック"/>
                <a:cs typeface="Calibri"/>
              </a:rPr>
              <a:t>自立支援法</a:t>
            </a:r>
            <a:r>
              <a:rPr lang="ja-JP" altLang="en-US" sz="2400" dirty="0">
                <a:latin typeface="Calibri"/>
                <a:ea typeface="游ゴシック"/>
                <a:cs typeface="Calibri"/>
              </a:rPr>
              <a:t>施行</a:t>
            </a:r>
            <a:endParaRPr lang="ja-JP" sz="2400" dirty="0">
              <a:latin typeface="Calibri"/>
              <a:ea typeface="游ゴシック"/>
              <a:cs typeface="Calibri"/>
            </a:endParaRPr>
          </a:p>
          <a:p>
            <a:pPr>
              <a:buNone/>
            </a:pPr>
            <a:r>
              <a:rPr lang="ja-JP" sz="2400" dirty="0">
                <a:latin typeface="Calibri"/>
                <a:ea typeface="游ゴシック"/>
                <a:cs typeface="Calibri"/>
              </a:rPr>
              <a:t>2014年　</a:t>
            </a:r>
            <a:r>
              <a:rPr lang="ja-JP" altLang="en-US" sz="2400" dirty="0">
                <a:latin typeface="Calibri"/>
                <a:ea typeface="游ゴシック"/>
                <a:cs typeface="Calibri"/>
              </a:rPr>
              <a:t>障害者</a:t>
            </a:r>
            <a:r>
              <a:rPr lang="ja-JP" sz="2400" dirty="0">
                <a:latin typeface="Calibri"/>
                <a:ea typeface="游ゴシック"/>
                <a:cs typeface="Calibri"/>
              </a:rPr>
              <a:t>総合支援法</a:t>
            </a:r>
            <a:r>
              <a:rPr lang="ja-JP" altLang="en-US" sz="2400" dirty="0">
                <a:latin typeface="Calibri"/>
                <a:ea typeface="游ゴシック"/>
                <a:cs typeface="Calibri"/>
              </a:rPr>
              <a:t>に解消</a:t>
            </a:r>
            <a:r>
              <a:rPr lang="ja-JP" sz="2400" dirty="0">
                <a:latin typeface="Calibri"/>
                <a:ea typeface="游ゴシック"/>
                <a:cs typeface="Calibri"/>
              </a:rPr>
              <a:t>　（重度訪問介護の対象</a:t>
            </a:r>
            <a:r>
              <a:rPr lang="ja-JP" altLang="en-US" sz="2400" dirty="0">
                <a:latin typeface="Calibri"/>
                <a:ea typeface="游ゴシック"/>
                <a:cs typeface="Calibri"/>
              </a:rPr>
              <a:t>者</a:t>
            </a:r>
            <a:r>
              <a:rPr lang="ja-JP" sz="2400" dirty="0">
                <a:latin typeface="Calibri"/>
                <a:ea typeface="游ゴシック"/>
                <a:cs typeface="Calibri"/>
              </a:rPr>
              <a:t>拡大）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ABD3AD1-C7DC-937F-C7FD-42CB1F7CF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z="1800" dirty="0"/>
              <a:t>3</a:t>
            </a:fld>
            <a:endParaRPr lang="ja-JP" altLang="en-US" sz="1800">
              <a:ea typeface="游ゴシック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652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335EB36-BAA3-2595-7C80-96E0FEC4F3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00DBB8-C0DF-FA17-1479-6BFC0FA934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662A5992-20B8-3996-3E39-D6D2F889C9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0EF3229-5079-591E-FA2B-927D4BE0F6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E04BF8C-2285-B7E8-84FD-6F8C2BBCF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406525"/>
            <a:ext cx="9801860" cy="522817"/>
          </a:xfrm>
        </p:spPr>
        <p:txBody>
          <a:bodyPr anchor="ctr">
            <a:noAutofit/>
          </a:bodyPr>
          <a:lstStyle/>
          <a:p>
            <a:r>
              <a:rPr lang="ja-JP" altLang="en-US" sz="3600" b="1" dirty="0">
                <a:latin typeface="Calibri"/>
                <a:ea typeface="游ゴシック Light"/>
                <a:cs typeface="Calibri"/>
              </a:rPr>
              <a:t>法人としては、</a:t>
            </a:r>
            <a:br>
              <a:rPr lang="en-US" altLang="ja-JP" sz="3600" b="1" dirty="0">
                <a:latin typeface="+mn-ea"/>
                <a:cs typeface="+mn-lt"/>
              </a:rPr>
            </a:br>
            <a:endParaRPr lang="ja-JP" sz="3600" b="1" dirty="0">
              <a:latin typeface="Calibri"/>
              <a:ea typeface="游ゴシック Light"/>
              <a:cs typeface="Calibri"/>
            </a:endParaRP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4369EC89-0FFE-F2E4-8464-4B584189F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187346"/>
            <a:ext cx="10068560" cy="3465742"/>
          </a:xfrm>
        </p:spPr>
        <p:txBody>
          <a:bodyPr anchor="t">
            <a:normAutofit lnSpcReduction="10000"/>
          </a:bodyPr>
          <a:lstStyle/>
          <a:p>
            <a:pPr>
              <a:buNone/>
            </a:pPr>
            <a:r>
              <a:rPr lang="ja-JP" altLang="en-US" sz="2400" dirty="0">
                <a:latin typeface="+mn-ea"/>
                <a:cs typeface="+mn-lt"/>
              </a:rPr>
              <a:t>主に知的障害のある人の生活支援をしてきた</a:t>
            </a:r>
            <a:endParaRPr lang="en-US" altLang="ja-JP" sz="2400" dirty="0">
              <a:latin typeface="+mn-ea"/>
              <a:cs typeface="+mn-lt"/>
            </a:endParaRPr>
          </a:p>
          <a:p>
            <a:pPr>
              <a:buNone/>
            </a:pPr>
            <a:endParaRPr lang="en-US" altLang="ja-JP" sz="2400" b="1" dirty="0">
              <a:latin typeface="+mn-ea"/>
              <a:cs typeface="+mn-lt"/>
            </a:endParaRPr>
          </a:p>
          <a:p>
            <a:pPr>
              <a:buNone/>
            </a:pPr>
            <a:r>
              <a:rPr lang="en-US" altLang="ja-JP" sz="2400" dirty="0">
                <a:latin typeface="+mn-ea"/>
                <a:cs typeface="+mn-lt"/>
              </a:rPr>
              <a:t>【</a:t>
            </a:r>
            <a:r>
              <a:rPr lang="ja-JP" altLang="en-US" sz="2400" dirty="0">
                <a:latin typeface="+mn-ea"/>
                <a:cs typeface="+mn-lt"/>
              </a:rPr>
              <a:t>現状</a:t>
            </a:r>
            <a:r>
              <a:rPr lang="en-US" altLang="ja-JP" sz="2400" dirty="0">
                <a:latin typeface="+mn-ea"/>
                <a:cs typeface="+mn-lt"/>
              </a:rPr>
              <a:t>】</a:t>
            </a:r>
          </a:p>
          <a:p>
            <a:pPr>
              <a:buNone/>
            </a:pPr>
            <a:r>
              <a:rPr lang="ja-JP" altLang="en-US" sz="2400" dirty="0">
                <a:latin typeface="+mn-ea"/>
                <a:cs typeface="+mn-lt"/>
              </a:rPr>
              <a:t>　・利用者</a:t>
            </a:r>
            <a:r>
              <a:rPr lang="en-US" altLang="ja-JP" sz="2400" dirty="0">
                <a:latin typeface="+mn-ea"/>
                <a:cs typeface="+mn-lt"/>
              </a:rPr>
              <a:t>30</a:t>
            </a:r>
            <a:r>
              <a:rPr lang="ja-JP" altLang="en-US" sz="2400" dirty="0">
                <a:latin typeface="+mn-ea"/>
                <a:cs typeface="+mn-lt"/>
              </a:rPr>
              <a:t>名、介助者も</a:t>
            </a:r>
            <a:r>
              <a:rPr lang="en-US" altLang="ja-JP" sz="2400" dirty="0">
                <a:latin typeface="+mn-ea"/>
                <a:cs typeface="+mn-lt"/>
              </a:rPr>
              <a:t>30</a:t>
            </a:r>
            <a:r>
              <a:rPr lang="ja-JP" altLang="en-US" sz="2400" dirty="0">
                <a:latin typeface="+mn-ea"/>
                <a:cs typeface="+mn-lt"/>
              </a:rPr>
              <a:t>名程度</a:t>
            </a:r>
            <a:endParaRPr lang="ja-JP" altLang="en-US" sz="2400" dirty="0">
              <a:latin typeface="+mn-ea"/>
              <a:cs typeface="Calibri"/>
            </a:endParaRPr>
          </a:p>
          <a:p>
            <a:pPr>
              <a:buNone/>
            </a:pPr>
            <a:r>
              <a:rPr lang="ja-JP" altLang="en-US" sz="2400" dirty="0">
                <a:latin typeface="+mn-ea"/>
                <a:cs typeface="+mn-lt"/>
              </a:rPr>
              <a:t>　・サービス種別は、</a:t>
            </a:r>
            <a:endParaRPr lang="en-US" altLang="ja-JP" sz="2400" dirty="0">
              <a:latin typeface="+mn-ea"/>
              <a:cs typeface="+mn-lt"/>
            </a:endParaRPr>
          </a:p>
          <a:p>
            <a:pPr>
              <a:buNone/>
            </a:pPr>
            <a:r>
              <a:rPr lang="ja-JP" altLang="en-US" sz="2400" dirty="0">
                <a:latin typeface="+mn-ea"/>
                <a:cs typeface="+mn-lt"/>
              </a:rPr>
              <a:t>　　　介助者派遣、グループホーム、放課後等デイサービス</a:t>
            </a:r>
            <a:endParaRPr lang="ja-JP" altLang="en-US" sz="2400" dirty="0">
              <a:latin typeface="+mn-ea"/>
              <a:cs typeface="Calibri"/>
            </a:endParaRPr>
          </a:p>
          <a:p>
            <a:pPr>
              <a:buNone/>
            </a:pPr>
            <a:r>
              <a:rPr lang="ja-JP" altLang="en-US" sz="2400" dirty="0">
                <a:latin typeface="+mn-ea"/>
                <a:cs typeface="+mn-lt"/>
              </a:rPr>
              <a:t>　・利用頻度は、</a:t>
            </a:r>
            <a:endParaRPr lang="en-US" altLang="ja-JP" sz="2400" dirty="0">
              <a:latin typeface="+mn-ea"/>
              <a:cs typeface="+mn-lt"/>
            </a:endParaRPr>
          </a:p>
          <a:p>
            <a:pPr>
              <a:buNone/>
            </a:pPr>
            <a:r>
              <a:rPr lang="ja-JP" altLang="en-US" sz="2400" dirty="0">
                <a:latin typeface="+mn-ea"/>
                <a:cs typeface="+mn-lt"/>
              </a:rPr>
              <a:t>　　　月</a:t>
            </a:r>
            <a:r>
              <a:rPr lang="en-US" altLang="ja-JP" sz="2400" dirty="0">
                <a:latin typeface="+mn-ea"/>
                <a:cs typeface="+mn-lt"/>
              </a:rPr>
              <a:t>1</a:t>
            </a:r>
            <a:r>
              <a:rPr lang="ja-JP" altLang="en-US" sz="2400" dirty="0">
                <a:latin typeface="+mn-ea"/>
                <a:cs typeface="+mn-lt"/>
              </a:rPr>
              <a:t>回の移動支援から、ほぼ毎日の介助も</a:t>
            </a:r>
            <a:endParaRPr lang="ja-JP" altLang="en-US" sz="2400" dirty="0">
              <a:latin typeface="+mn-ea"/>
              <a:cs typeface="Calibri"/>
            </a:endParaRPr>
          </a:p>
          <a:p>
            <a:pPr>
              <a:buNone/>
            </a:pPr>
            <a:endParaRPr lang="ja-JP" sz="2400" dirty="0">
              <a:latin typeface="+mn-ea"/>
              <a:cs typeface="Calibri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396DE93-2C6E-3C35-29A3-A345DCA84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z="1800" dirty="0"/>
              <a:t>4</a:t>
            </a:fld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1770385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2C75CB1-C043-28B0-DB1D-376E3BA8EA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37CF433-224C-9086-596F-F3603A445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ED1FEB19-0906-8875-5AB1-5B3DB8100F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17F28-B70E-D26A-CA19-01B9605CF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FB41D0C3-BA78-3DCC-F6F2-595B6C3BF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788434" cy="662966"/>
          </a:xfrm>
        </p:spPr>
        <p:txBody>
          <a:bodyPr anchor="ctr">
            <a:normAutofit/>
          </a:bodyPr>
          <a:lstStyle/>
          <a:p>
            <a:r>
              <a:rPr lang="ja-JP" altLang="en-US" sz="3600" b="1" dirty="0">
                <a:ea typeface="游ゴシック Light"/>
                <a:cs typeface="Calibri Light"/>
              </a:rPr>
              <a:t>介助って何をする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F1002E01-E19D-80EC-5A9A-AB0A8880B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053276"/>
            <a:ext cx="8788434" cy="3888966"/>
          </a:xfrm>
        </p:spPr>
        <p:txBody>
          <a:bodyPr anchor="t">
            <a:normAutofit/>
          </a:bodyPr>
          <a:lstStyle/>
          <a:p>
            <a:pPr>
              <a:buNone/>
            </a:pPr>
            <a:r>
              <a:rPr lang="ja-JP" altLang="en-US" sz="2400" dirty="0">
                <a:latin typeface="+mn-ea"/>
                <a:cs typeface="+mn-lt"/>
              </a:rPr>
              <a:t>・家事　　…　調理、掃除、洗濯など</a:t>
            </a:r>
            <a:endParaRPr lang="en-US" altLang="ja-JP" sz="2400" dirty="0">
              <a:latin typeface="+mn-ea"/>
              <a:cs typeface="+mn-lt"/>
            </a:endParaRPr>
          </a:p>
          <a:p>
            <a:pPr>
              <a:buNone/>
            </a:pPr>
            <a:endParaRPr lang="ja-JP" altLang="en-US" dirty="0">
              <a:latin typeface="+mn-ea"/>
            </a:endParaRPr>
          </a:p>
          <a:p>
            <a:pPr>
              <a:buNone/>
            </a:pPr>
            <a:r>
              <a:rPr lang="ja-JP" altLang="en-US" sz="2400" dirty="0">
                <a:latin typeface="+mn-ea"/>
                <a:cs typeface="+mn-lt"/>
              </a:rPr>
              <a:t>・身体介護　…　入浴、食事、動作や移乗、排泄など</a:t>
            </a:r>
            <a:endParaRPr lang="ja-JP" altLang="en-US" dirty="0">
              <a:latin typeface="+mn-ea"/>
            </a:endParaRPr>
          </a:p>
          <a:p>
            <a:pPr>
              <a:buNone/>
            </a:pPr>
            <a:endParaRPr lang="en-US" altLang="ja-JP" sz="2400" dirty="0">
              <a:latin typeface="+mn-ea"/>
              <a:cs typeface="+mn-lt"/>
            </a:endParaRPr>
          </a:p>
          <a:p>
            <a:pPr>
              <a:buNone/>
            </a:pPr>
            <a:r>
              <a:rPr lang="ja-JP" altLang="en-US" sz="2400" dirty="0">
                <a:latin typeface="+mn-ea"/>
                <a:cs typeface="+mn-lt"/>
              </a:rPr>
              <a:t>・外出のつきそい　…　道案内、お金の扱い、危険回避など</a:t>
            </a:r>
            <a:endParaRPr lang="ja-JP" altLang="en-US" dirty="0">
              <a:latin typeface="+mn-ea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EEC71C6-DD85-87AC-8032-CCB1D74A8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z="1800" dirty="0"/>
              <a:t>5</a:t>
            </a:fld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2939559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7F1BE8F-94AC-F2E0-0BB0-55381C386C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BF4783A-B92D-9E40-C504-0AFEC192F9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0543661C-B197-5157-2D1F-ABCD3A045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7B51DB2-54CA-FF36-3745-DC10DF20FD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6B036EE-B7E5-9602-A483-E1CA3B8C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788434" cy="662966"/>
          </a:xfrm>
        </p:spPr>
        <p:txBody>
          <a:bodyPr anchor="ctr">
            <a:normAutofit/>
          </a:bodyPr>
          <a:lstStyle/>
          <a:p>
            <a:r>
              <a:rPr lang="ja-JP" altLang="en-US" sz="3600" b="1" dirty="0">
                <a:ea typeface="游ゴシック Light"/>
                <a:cs typeface="Calibri Light"/>
              </a:rPr>
              <a:t>時間と内容が決まっている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A0A998C4-C4AC-7263-D2A6-B4DBC50EE3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027876"/>
            <a:ext cx="8788434" cy="3888966"/>
          </a:xfrm>
        </p:spPr>
        <p:txBody>
          <a:bodyPr anchor="t">
            <a:normAutofit/>
          </a:bodyPr>
          <a:lstStyle/>
          <a:p>
            <a:pPr>
              <a:buNone/>
            </a:pPr>
            <a:r>
              <a:rPr lang="ja-JP" altLang="en-US" sz="2400" dirty="0">
                <a:ea typeface="游ゴシック"/>
                <a:cs typeface="Calibri"/>
              </a:rPr>
              <a:t>たとえば</a:t>
            </a:r>
            <a:endParaRPr lang="ja-JP" altLang="en-US" sz="2400" dirty="0">
              <a:cs typeface="Calibri"/>
            </a:endParaRPr>
          </a:p>
          <a:p>
            <a:pPr marL="0" indent="0">
              <a:buNone/>
            </a:pPr>
            <a:r>
              <a:rPr lang="ja-JP" altLang="en-US" sz="2400" dirty="0">
                <a:ea typeface="游ゴシック"/>
                <a:cs typeface="Calibri"/>
              </a:rPr>
              <a:t>8:00～9:30　朝食、身だしなみ、服薬、洗濯</a:t>
            </a:r>
          </a:p>
          <a:p>
            <a:pPr marL="0" indent="0">
              <a:buNone/>
            </a:pPr>
            <a:endParaRPr lang="ja-JP" altLang="en-US" sz="2400" dirty="0">
              <a:ea typeface="游ゴシック"/>
              <a:cs typeface="Calibri"/>
            </a:endParaRPr>
          </a:p>
          <a:p>
            <a:pPr marL="0" indent="0">
              <a:buNone/>
            </a:pPr>
            <a:r>
              <a:rPr lang="ja-JP" altLang="en-US" sz="2400" dirty="0">
                <a:ea typeface="游ゴシック"/>
                <a:cs typeface="Calibri"/>
              </a:rPr>
              <a:t>10:00～16:00　就労継続支援や生活介護など</a:t>
            </a:r>
          </a:p>
          <a:p>
            <a:pPr marL="0" indent="0">
              <a:buNone/>
            </a:pPr>
            <a:endParaRPr lang="ja-JP" altLang="en-US" sz="2400" dirty="0">
              <a:ea typeface="游ゴシック"/>
              <a:cs typeface="Calibri"/>
            </a:endParaRPr>
          </a:p>
          <a:p>
            <a:pPr marL="0" indent="0">
              <a:buNone/>
            </a:pPr>
            <a:r>
              <a:rPr lang="ja-JP" altLang="en-US" sz="2400" dirty="0">
                <a:ea typeface="游ゴシック"/>
                <a:cs typeface="Calibri"/>
              </a:rPr>
              <a:t>17:00～21:00　買い物、夕食、入浴、歯磨き、就寝準備など</a:t>
            </a:r>
          </a:p>
          <a:p>
            <a:pPr marL="0" indent="0">
              <a:buNone/>
            </a:pPr>
            <a:r>
              <a:rPr lang="ja-JP" altLang="en-US" sz="2400" dirty="0">
                <a:ea typeface="游ゴシック"/>
                <a:cs typeface="Calibri"/>
              </a:rPr>
              <a:t>　（泊まりの場合はそのまま朝まで）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5940B96-8CB8-2713-85F9-347D8EA28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z="1800" dirty="0"/>
              <a:t>6</a:t>
            </a:fld>
            <a:endParaRPr lang="ja-JP" altLang="en-US" sz="1800">
              <a:ea typeface="游ゴシック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4405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94D53F2-1654-DB8C-A6B8-3A89C0C003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2715901-19D9-70AA-4B8B-CE04E519A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E1A88D7-45C0-433B-042A-8A2FF6F516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67D974-BE38-3F36-D8C6-14B7EAD9CA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E4FEE0B-EE6C-9756-B6A2-93E8B271E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788434" cy="662966"/>
          </a:xfrm>
        </p:spPr>
        <p:txBody>
          <a:bodyPr anchor="ctr">
            <a:normAutofit/>
          </a:bodyPr>
          <a:lstStyle/>
          <a:p>
            <a:r>
              <a:rPr lang="ja-JP" altLang="en-US" sz="3600" b="1">
                <a:ea typeface="游ゴシック Light"/>
                <a:cs typeface="Calibri Light"/>
              </a:rPr>
              <a:t>介助だけでは成り立たない➀</a:t>
            </a:r>
            <a:endParaRPr lang="ja-JP" altLang="en-US" sz="3600" b="1" dirty="0">
              <a:ea typeface="游ゴシック Light"/>
              <a:cs typeface="Calibri Light"/>
            </a:endParaRP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2275F5E0-F196-1A23-3462-B0BCADAFA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880898"/>
            <a:ext cx="8788434" cy="3888966"/>
          </a:xfrm>
        </p:spPr>
        <p:txBody>
          <a:bodyPr anchor="t">
            <a:normAutofit lnSpcReduction="10000"/>
          </a:bodyPr>
          <a:lstStyle/>
          <a:p>
            <a:pPr>
              <a:buNone/>
            </a:pPr>
            <a:endParaRPr lang="en-US" altLang="ja-JP" sz="2400" dirty="0">
              <a:latin typeface="+mn-ea"/>
              <a:cs typeface="+mn-lt"/>
            </a:endParaRPr>
          </a:p>
          <a:p>
            <a:pPr>
              <a:buNone/>
            </a:pPr>
            <a:r>
              <a:rPr lang="ja-JP" altLang="en-US" sz="2400" dirty="0">
                <a:latin typeface="+mn-ea"/>
                <a:cs typeface="+mn-lt"/>
              </a:rPr>
              <a:t>これでも、</a:t>
            </a:r>
            <a:r>
              <a:rPr lang="ja-JP" sz="2400" dirty="0">
                <a:latin typeface="+mn-ea"/>
                <a:cs typeface="+mn-lt"/>
              </a:rPr>
              <a:t>「生活はできる</a:t>
            </a:r>
            <a:r>
              <a:rPr lang="ja-JP" altLang="en-US" sz="2400" dirty="0">
                <a:latin typeface="+mn-ea"/>
                <a:cs typeface="+mn-lt"/>
              </a:rPr>
              <a:t>」</a:t>
            </a:r>
            <a:r>
              <a:rPr lang="ja-JP" sz="2400" dirty="0">
                <a:latin typeface="+mn-ea"/>
                <a:cs typeface="+mn-lt"/>
              </a:rPr>
              <a:t>のだけど</a:t>
            </a:r>
            <a:r>
              <a:rPr lang="en-US" altLang="ja-JP" sz="2400" dirty="0">
                <a:latin typeface="+mn-ea"/>
                <a:cs typeface="+mn-lt"/>
              </a:rPr>
              <a:t>…</a:t>
            </a:r>
            <a:endParaRPr lang="ja-JP" dirty="0">
              <a:latin typeface="+mn-ea"/>
              <a:cs typeface="Calibri"/>
            </a:endParaRPr>
          </a:p>
          <a:p>
            <a:pPr>
              <a:buNone/>
            </a:pPr>
            <a:endParaRPr lang="ja-JP" altLang="en-US" sz="2400" dirty="0">
              <a:latin typeface="+mn-ea"/>
              <a:cs typeface="+mn-lt"/>
            </a:endParaRPr>
          </a:p>
          <a:p>
            <a:pPr>
              <a:buNone/>
            </a:pPr>
            <a:r>
              <a:rPr lang="ja-JP" altLang="en-US" sz="2400" dirty="0">
                <a:latin typeface="+mn-ea"/>
                <a:cs typeface="+mn-lt"/>
              </a:rPr>
              <a:t>「</a:t>
            </a:r>
            <a:r>
              <a:rPr lang="ja-JP" sz="2400" dirty="0">
                <a:latin typeface="+mn-ea"/>
                <a:cs typeface="+mn-lt"/>
              </a:rPr>
              <a:t>介助＝ごはんを作る</a:t>
            </a:r>
            <a:r>
              <a:rPr lang="ja-JP" altLang="en-US" sz="2400" dirty="0">
                <a:latin typeface="+mn-ea"/>
                <a:cs typeface="+mn-lt"/>
              </a:rPr>
              <a:t>」</a:t>
            </a:r>
            <a:r>
              <a:rPr lang="ja-JP" sz="2400" dirty="0">
                <a:latin typeface="+mn-ea"/>
                <a:cs typeface="+mn-lt"/>
              </a:rPr>
              <a:t>だけでは生活はなりたたない </a:t>
            </a:r>
            <a:endParaRPr lang="ja-JP" altLang="en-US" dirty="0">
              <a:latin typeface="+mn-ea"/>
              <a:cs typeface="+mn-lt"/>
            </a:endParaRPr>
          </a:p>
          <a:p>
            <a:pPr>
              <a:buNone/>
            </a:pPr>
            <a:endParaRPr lang="ja-JP" altLang="en-US" sz="2400" dirty="0">
              <a:latin typeface="+mn-ea"/>
              <a:cs typeface="+mn-lt"/>
            </a:endParaRPr>
          </a:p>
          <a:p>
            <a:pPr>
              <a:buNone/>
            </a:pPr>
            <a:r>
              <a:rPr lang="ja-JP" altLang="en-US" sz="2400" dirty="0">
                <a:latin typeface="+mn-ea"/>
                <a:cs typeface="+mn-lt"/>
              </a:rPr>
              <a:t>「いる」「</a:t>
            </a:r>
            <a:r>
              <a:rPr lang="ja-JP" sz="2400" dirty="0">
                <a:latin typeface="+mn-ea"/>
                <a:cs typeface="+mn-lt"/>
              </a:rPr>
              <a:t>見ている</a:t>
            </a:r>
            <a:r>
              <a:rPr lang="ja-JP" altLang="en-US" sz="2400" dirty="0">
                <a:latin typeface="+mn-ea"/>
                <a:cs typeface="+mn-lt"/>
              </a:rPr>
              <a:t>」の</a:t>
            </a:r>
            <a:r>
              <a:rPr lang="ja-JP" sz="2400" dirty="0">
                <a:latin typeface="+mn-ea"/>
                <a:cs typeface="+mn-lt"/>
              </a:rPr>
              <a:t>が仕事</a:t>
            </a:r>
            <a:endParaRPr lang="ja-JP" dirty="0">
              <a:latin typeface="+mn-ea"/>
              <a:cs typeface="Calibri"/>
            </a:endParaRPr>
          </a:p>
          <a:p>
            <a:pPr>
              <a:buNone/>
            </a:pPr>
            <a:endParaRPr lang="ja-JP" altLang="en-US" sz="2400" dirty="0">
              <a:latin typeface="+mn-ea"/>
              <a:cs typeface="+mn-lt"/>
            </a:endParaRPr>
          </a:p>
          <a:p>
            <a:pPr indent="0">
              <a:buNone/>
            </a:pPr>
            <a:r>
              <a:rPr lang="ja-JP" sz="2400" dirty="0">
                <a:latin typeface="+mn-ea"/>
                <a:cs typeface="+mn-lt"/>
              </a:rPr>
              <a:t>1ヶ月、1週間、今日の目の前のその人の状況や調子を見て、</a:t>
            </a:r>
            <a:r>
              <a:rPr lang="ja-JP" altLang="en-US" sz="2400" dirty="0">
                <a:latin typeface="+mn-ea"/>
                <a:cs typeface="+mn-lt"/>
              </a:rPr>
              <a:t>「今</a:t>
            </a:r>
            <a:r>
              <a:rPr lang="ja-JP" sz="2400" dirty="0">
                <a:latin typeface="+mn-ea"/>
                <a:cs typeface="+mn-lt"/>
              </a:rPr>
              <a:t>日</a:t>
            </a:r>
            <a:r>
              <a:rPr lang="ja-JP" altLang="en-US" sz="2400" dirty="0">
                <a:latin typeface="+mn-ea"/>
                <a:cs typeface="+mn-lt"/>
              </a:rPr>
              <a:t>、</a:t>
            </a:r>
            <a:r>
              <a:rPr lang="ja-JP" sz="2400" dirty="0">
                <a:latin typeface="+mn-ea"/>
                <a:cs typeface="+mn-lt"/>
              </a:rPr>
              <a:t>何をするか</a:t>
            </a:r>
            <a:r>
              <a:rPr lang="ja-JP" altLang="en-US" sz="2400" dirty="0">
                <a:latin typeface="+mn-ea"/>
                <a:cs typeface="+mn-lt"/>
              </a:rPr>
              <a:t>」を</a:t>
            </a:r>
            <a:r>
              <a:rPr lang="ja-JP" sz="2400" dirty="0">
                <a:latin typeface="+mn-ea"/>
                <a:cs typeface="+mn-lt"/>
              </a:rPr>
              <a:t>判断する</a:t>
            </a:r>
            <a:endParaRPr lang="ja-JP" dirty="0">
              <a:latin typeface="+mn-ea"/>
              <a:cs typeface="Calibri"/>
            </a:endParaRPr>
          </a:p>
          <a:p>
            <a:pPr>
              <a:buNone/>
            </a:pPr>
            <a:endParaRPr lang="ja-JP" altLang="en-US" sz="2400" dirty="0">
              <a:latin typeface="+mn-ea"/>
              <a:cs typeface="Calibri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971DA65-2CCA-64F1-D114-A03FBCAE6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z="1800" dirty="0"/>
              <a:t>7</a:t>
            </a:fld>
            <a:endParaRPr lang="ja-JP" altLang="en-US" sz="1800">
              <a:ea typeface="游ゴシック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3259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26F8D18-2093-187D-497A-9955A32F63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3870C2C-7DE2-D22D-C22E-5C963DECFC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9A4EBD02-0412-7905-507F-BC6B05D0F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5CAFC23-749E-7FCD-0116-541AD450E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9BB1996-10E6-22B8-F709-32B5E570F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788434" cy="662966"/>
          </a:xfrm>
        </p:spPr>
        <p:txBody>
          <a:bodyPr anchor="ctr">
            <a:normAutofit/>
          </a:bodyPr>
          <a:lstStyle/>
          <a:p>
            <a:r>
              <a:rPr lang="ja-JP" sz="3600" b="1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Calibri Light"/>
              </a:rPr>
              <a:t>介助だけでは成り立たない</a:t>
            </a:r>
            <a:r>
              <a:rPr lang="ja-JP" altLang="en-US" sz="3600" b="1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Calibri Light"/>
              </a:rPr>
              <a:t>②</a:t>
            </a:r>
            <a:endParaRPr lang="ja-JP" b="1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CF058602-1C28-2755-DB24-131DA14C8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880898"/>
            <a:ext cx="8788434" cy="3888966"/>
          </a:xfrm>
        </p:spPr>
        <p:txBody>
          <a:bodyPr anchor="t">
            <a:normAutofit lnSpcReduction="10000"/>
          </a:bodyPr>
          <a:lstStyle/>
          <a:p>
            <a:pPr>
              <a:buNone/>
            </a:pPr>
            <a:r>
              <a:rPr lang="ja-JP" sz="2400" dirty="0">
                <a:latin typeface="+mn-ea"/>
                <a:cs typeface="+mn-lt"/>
              </a:rPr>
              <a:t>毎回</a:t>
            </a:r>
            <a:r>
              <a:rPr lang="ja-JP" altLang="en-US" sz="2400" dirty="0">
                <a:latin typeface="+mn-ea"/>
                <a:cs typeface="+mn-lt"/>
              </a:rPr>
              <a:t>ちがう</a:t>
            </a:r>
            <a:r>
              <a:rPr lang="ja-JP" sz="2400" dirty="0">
                <a:latin typeface="+mn-ea"/>
                <a:cs typeface="+mn-lt"/>
              </a:rPr>
              <a:t>ことが</a:t>
            </a:r>
            <a:r>
              <a:rPr lang="ja-JP" altLang="en-US" sz="2400" dirty="0">
                <a:latin typeface="+mn-ea"/>
                <a:cs typeface="+mn-lt"/>
              </a:rPr>
              <a:t>あ</a:t>
            </a:r>
            <a:r>
              <a:rPr lang="ja-JP" sz="2400" dirty="0">
                <a:latin typeface="+mn-ea"/>
                <a:cs typeface="+mn-lt"/>
              </a:rPr>
              <a:t>る</a:t>
            </a:r>
            <a:endParaRPr lang="ja-JP" dirty="0">
              <a:latin typeface="+mn-ea"/>
              <a:cs typeface="+mn-lt"/>
            </a:endParaRPr>
          </a:p>
          <a:p>
            <a:pPr>
              <a:buNone/>
            </a:pPr>
            <a:endParaRPr lang="ja-JP" altLang="en-US" sz="2400" dirty="0">
              <a:latin typeface="+mn-ea"/>
              <a:cs typeface="+mn-lt"/>
            </a:endParaRPr>
          </a:p>
          <a:p>
            <a:pPr>
              <a:buNone/>
            </a:pPr>
            <a:r>
              <a:rPr lang="ja-JP" sz="2400" dirty="0">
                <a:latin typeface="+mn-ea"/>
                <a:cs typeface="+mn-lt"/>
              </a:rPr>
              <a:t>調子がちが</a:t>
            </a:r>
            <a:r>
              <a:rPr lang="ja-JP" altLang="en-US" sz="2400" dirty="0">
                <a:latin typeface="+mn-ea"/>
                <a:cs typeface="+mn-lt"/>
              </a:rPr>
              <a:t>う</a:t>
            </a:r>
            <a:r>
              <a:rPr lang="ja-JP" sz="2400" dirty="0">
                <a:latin typeface="+mn-ea"/>
                <a:cs typeface="+mn-lt"/>
              </a:rPr>
              <a:t>、</a:t>
            </a:r>
            <a:r>
              <a:rPr lang="ja-JP" altLang="en-US" sz="2400" dirty="0">
                <a:latin typeface="+mn-ea"/>
                <a:cs typeface="+mn-lt"/>
              </a:rPr>
              <a:t>気持ちがちがう</a:t>
            </a:r>
            <a:r>
              <a:rPr lang="ja-JP" sz="2400" dirty="0">
                <a:latin typeface="+mn-ea"/>
                <a:cs typeface="+mn-lt"/>
              </a:rPr>
              <a:t>、</a:t>
            </a:r>
            <a:r>
              <a:rPr lang="ja-JP" altLang="en-US" sz="2400" dirty="0">
                <a:latin typeface="+mn-ea"/>
                <a:cs typeface="+mn-lt"/>
              </a:rPr>
              <a:t>天気がちがう</a:t>
            </a:r>
            <a:r>
              <a:rPr lang="en-US" altLang="ja-JP" sz="2400" dirty="0">
                <a:latin typeface="+mn-ea"/>
                <a:cs typeface="+mn-lt"/>
              </a:rPr>
              <a:t>…</a:t>
            </a:r>
            <a:endParaRPr lang="ja-JP" altLang="en-US" dirty="0">
              <a:latin typeface="+mn-ea"/>
              <a:cs typeface="Calibri"/>
            </a:endParaRPr>
          </a:p>
          <a:p>
            <a:pPr>
              <a:buNone/>
            </a:pPr>
            <a:endParaRPr lang="ja-JP" altLang="en-US" sz="2400" dirty="0">
              <a:latin typeface="+mn-ea"/>
              <a:cs typeface="+mn-lt"/>
            </a:endParaRPr>
          </a:p>
          <a:p>
            <a:pPr>
              <a:buNone/>
            </a:pPr>
            <a:r>
              <a:rPr lang="ja-JP" sz="2400" dirty="0">
                <a:latin typeface="+mn-ea"/>
                <a:cs typeface="+mn-lt"/>
              </a:rPr>
              <a:t>そ</a:t>
            </a:r>
            <a:r>
              <a:rPr lang="ja-JP" altLang="en-US" sz="2400" dirty="0">
                <a:latin typeface="+mn-ea"/>
                <a:cs typeface="+mn-lt"/>
              </a:rPr>
              <a:t>れに合わせ</a:t>
            </a:r>
            <a:r>
              <a:rPr lang="ja-JP" sz="2400" dirty="0">
                <a:latin typeface="+mn-ea"/>
                <a:cs typeface="+mn-lt"/>
              </a:rPr>
              <a:t>て、何をするか</a:t>
            </a:r>
            <a:r>
              <a:rPr lang="ja-JP" altLang="en-US" sz="2400" dirty="0">
                <a:latin typeface="+mn-ea"/>
                <a:cs typeface="+mn-lt"/>
              </a:rPr>
              <a:t>考え</a:t>
            </a:r>
            <a:r>
              <a:rPr lang="ja-JP" sz="2400" dirty="0">
                <a:latin typeface="+mn-ea"/>
                <a:cs typeface="+mn-lt"/>
              </a:rPr>
              <a:t>る</a:t>
            </a:r>
            <a:endParaRPr lang="ja-JP" altLang="en-US" dirty="0">
              <a:latin typeface="+mn-ea"/>
              <a:cs typeface="+mn-lt"/>
            </a:endParaRPr>
          </a:p>
          <a:p>
            <a:pPr>
              <a:buNone/>
            </a:pPr>
            <a:endParaRPr lang="ja-JP" sz="2400" dirty="0">
              <a:latin typeface="+mn-ea"/>
              <a:cs typeface="Calibri"/>
            </a:endParaRPr>
          </a:p>
          <a:p>
            <a:pPr>
              <a:buNone/>
            </a:pPr>
            <a:r>
              <a:rPr lang="ja-JP" altLang="en-US" sz="2400" dirty="0">
                <a:latin typeface="+mn-ea"/>
                <a:cs typeface="+mn-lt"/>
              </a:rPr>
              <a:t>気持ちや調子をちゃんとは言ってもらえない</a:t>
            </a:r>
            <a:endParaRPr lang="ja-JP" dirty="0">
              <a:latin typeface="+mn-ea"/>
              <a:cs typeface="+mn-lt"/>
            </a:endParaRPr>
          </a:p>
          <a:p>
            <a:pPr>
              <a:buNone/>
            </a:pPr>
            <a:r>
              <a:rPr lang="ja-JP" altLang="en-US" sz="2400" dirty="0">
                <a:latin typeface="+mn-ea"/>
                <a:cs typeface="+mn-lt"/>
              </a:rPr>
              <a:t>　→介助者が</a:t>
            </a:r>
            <a:r>
              <a:rPr lang="ja-JP" sz="2400" dirty="0">
                <a:latin typeface="+mn-ea"/>
                <a:cs typeface="+mn-lt"/>
              </a:rPr>
              <a:t>変化に気がつく</a:t>
            </a:r>
            <a:endParaRPr lang="ja-JP" dirty="0">
              <a:latin typeface="+mn-ea"/>
              <a:cs typeface="+mn-lt"/>
            </a:endParaRPr>
          </a:p>
          <a:p>
            <a:pPr>
              <a:buNone/>
            </a:pPr>
            <a:r>
              <a:rPr lang="ja-JP" altLang="en-US" sz="2400" dirty="0">
                <a:latin typeface="+mn-ea"/>
                <a:cs typeface="+mn-lt"/>
              </a:rPr>
              <a:t>　　</a:t>
            </a:r>
            <a:r>
              <a:rPr lang="ja-JP" sz="2400" dirty="0">
                <a:latin typeface="+mn-ea"/>
                <a:cs typeface="+mn-lt"/>
              </a:rPr>
              <a:t>表情、動き方、言葉づかい</a:t>
            </a:r>
            <a:r>
              <a:rPr lang="ja-JP" altLang="en-US" sz="2400" dirty="0">
                <a:latin typeface="+mn-ea"/>
                <a:cs typeface="+mn-lt"/>
              </a:rPr>
              <a:t>を注意深く「見ている」</a:t>
            </a:r>
          </a:p>
          <a:p>
            <a:pPr>
              <a:buNone/>
            </a:pPr>
            <a:endParaRPr lang="ja-JP" sz="2400" dirty="0">
              <a:latin typeface="+mn-ea"/>
              <a:cs typeface="Calibri"/>
            </a:endParaRPr>
          </a:p>
          <a:p>
            <a:pPr>
              <a:buNone/>
            </a:pPr>
            <a:endParaRPr lang="ja-JP" altLang="en-US" sz="2400" dirty="0">
              <a:latin typeface="+mn-ea"/>
              <a:cs typeface="Calibri"/>
            </a:endParaRPr>
          </a:p>
          <a:p>
            <a:pPr>
              <a:buNone/>
            </a:pPr>
            <a:endParaRPr lang="ja-JP" altLang="en-US" sz="2400" dirty="0">
              <a:latin typeface="+mn-ea"/>
              <a:cs typeface="Calibri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220C580-595F-F0D6-B191-94A3E2043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z="1800" dirty="0"/>
              <a:t>8</a:t>
            </a:fld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2421099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D6BD275-BB40-A13F-ECED-AA13EC4AC8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468F1F1-C8CD-70B0-D361-B31A9CF6D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4BA521B4-81F2-F2E4-7142-DA8AA85DF9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2ADB8BD-B6AF-065B-6AB6-BBA9B9C6A9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7675EB9-1B1A-71AB-9DAB-5047F3559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788434" cy="662966"/>
          </a:xfrm>
        </p:spPr>
        <p:txBody>
          <a:bodyPr anchor="ctr">
            <a:normAutofit/>
          </a:bodyPr>
          <a:lstStyle/>
          <a:p>
            <a:r>
              <a:rPr lang="ja-JP" sz="3600" b="1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Calibri Light"/>
              </a:rPr>
              <a:t>介助だけでは成り立たない③</a:t>
            </a:r>
            <a:endParaRPr lang="ja-JP" b="1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E266E7C8-D48C-390D-22E2-21134B9F3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020598"/>
            <a:ext cx="8788434" cy="3888966"/>
          </a:xfrm>
        </p:spPr>
        <p:txBody>
          <a:bodyPr anchor="t">
            <a:normAutofit/>
          </a:bodyPr>
          <a:lstStyle/>
          <a:p>
            <a:pPr>
              <a:buNone/>
            </a:pPr>
            <a:r>
              <a:rPr lang="ja-JP" altLang="en-US" sz="2400" dirty="0">
                <a:latin typeface="+mn-ea"/>
                <a:cs typeface="+mn-lt"/>
              </a:rPr>
              <a:t>本人の</a:t>
            </a:r>
            <a:r>
              <a:rPr lang="ja-JP" sz="2400" dirty="0">
                <a:latin typeface="+mn-ea"/>
                <a:cs typeface="+mn-lt"/>
              </a:rPr>
              <a:t>生活や、本人と周囲をつなぐ枠組みが必要</a:t>
            </a:r>
            <a:endParaRPr lang="ja-JP" dirty="0">
              <a:latin typeface="+mn-ea"/>
              <a:cs typeface="+mn-lt"/>
            </a:endParaRPr>
          </a:p>
          <a:p>
            <a:pPr>
              <a:buNone/>
            </a:pPr>
            <a:endParaRPr lang="ja-JP" altLang="en-US" sz="2400" dirty="0">
              <a:latin typeface="+mn-ea"/>
              <a:cs typeface="+mn-lt"/>
            </a:endParaRPr>
          </a:p>
          <a:p>
            <a:pPr>
              <a:buNone/>
            </a:pPr>
            <a:r>
              <a:rPr lang="ja-JP" altLang="en-US" sz="2400" dirty="0">
                <a:latin typeface="+mn-ea"/>
                <a:cs typeface="+mn-lt"/>
              </a:rPr>
              <a:t>・お金の扱い。</a:t>
            </a:r>
            <a:endParaRPr lang="ja-JP" dirty="0">
              <a:latin typeface="+mn-ea"/>
              <a:cs typeface="Calibri"/>
            </a:endParaRPr>
          </a:p>
          <a:p>
            <a:pPr>
              <a:buNone/>
            </a:pPr>
            <a:r>
              <a:rPr lang="ja-JP" altLang="en-US" sz="2400" dirty="0">
                <a:latin typeface="+mn-ea"/>
                <a:cs typeface="+mn-lt"/>
              </a:rPr>
              <a:t>・スケジュールの調整、介助シフトの調整。</a:t>
            </a:r>
          </a:p>
          <a:p>
            <a:pPr>
              <a:buNone/>
            </a:pPr>
            <a:r>
              <a:rPr lang="ja-JP" altLang="en-US" sz="2400" dirty="0">
                <a:latin typeface="+mn-ea"/>
                <a:cs typeface="+mn-lt"/>
              </a:rPr>
              <a:t>・医療面での判断。</a:t>
            </a:r>
            <a:endParaRPr lang="ja-JP" altLang="en-US" dirty="0">
              <a:latin typeface="+mn-ea"/>
              <a:cs typeface="+mn-lt"/>
            </a:endParaRPr>
          </a:p>
          <a:p>
            <a:pPr>
              <a:buNone/>
            </a:pPr>
            <a:r>
              <a:rPr lang="ja-JP" altLang="en-US" sz="2400" dirty="0">
                <a:latin typeface="+mn-ea"/>
                <a:cs typeface="+mn-lt"/>
              </a:rPr>
              <a:t>・相談にのる。電話などで</a:t>
            </a:r>
            <a:r>
              <a:rPr lang="ja-JP" sz="2400" dirty="0">
                <a:latin typeface="+mn-ea"/>
                <a:cs typeface="+mn-lt"/>
              </a:rPr>
              <a:t>日常的に連絡を受ける</a:t>
            </a:r>
            <a:r>
              <a:rPr lang="ja-JP" altLang="en-US" sz="2400" dirty="0">
                <a:latin typeface="+mn-ea"/>
                <a:cs typeface="+mn-lt"/>
              </a:rPr>
              <a:t>。</a:t>
            </a:r>
            <a:endParaRPr lang="ja-JP" dirty="0">
              <a:latin typeface="+mn-ea"/>
            </a:endParaRPr>
          </a:p>
          <a:p>
            <a:pPr>
              <a:buNone/>
            </a:pPr>
            <a:r>
              <a:rPr lang="ja-JP" altLang="en-US" sz="2400" dirty="0">
                <a:latin typeface="+mn-ea"/>
                <a:cs typeface="+mn-lt"/>
              </a:rPr>
              <a:t>・</a:t>
            </a:r>
            <a:r>
              <a:rPr lang="ja-JP" sz="2400" dirty="0">
                <a:latin typeface="+mn-ea"/>
                <a:cs typeface="+mn-lt"/>
              </a:rPr>
              <a:t>ルールを作る。で</a:t>
            </a:r>
            <a:r>
              <a:rPr lang="ja-JP" altLang="en-US" sz="2400" dirty="0">
                <a:latin typeface="+mn-ea"/>
                <a:cs typeface="+mn-lt"/>
              </a:rPr>
              <a:t>も</a:t>
            </a:r>
            <a:r>
              <a:rPr lang="ja-JP" sz="2400" dirty="0">
                <a:latin typeface="+mn-ea"/>
                <a:cs typeface="+mn-lt"/>
              </a:rPr>
              <a:t>厳格にしすぎないこと</a:t>
            </a:r>
            <a:r>
              <a:rPr lang="ja-JP" altLang="en-US" sz="2400" dirty="0">
                <a:latin typeface="+mn-ea"/>
                <a:cs typeface="+mn-lt"/>
              </a:rPr>
              <a:t>。</a:t>
            </a:r>
            <a:endParaRPr lang="en-US" altLang="ja-JP" sz="2400" dirty="0">
              <a:latin typeface="+mn-ea"/>
              <a:cs typeface="+mn-lt"/>
            </a:endParaRPr>
          </a:p>
          <a:p>
            <a:pPr>
              <a:buNone/>
            </a:pPr>
            <a:r>
              <a:rPr lang="ja-JP" altLang="en-US" sz="2400" dirty="0">
                <a:latin typeface="+mn-ea"/>
                <a:cs typeface="+mn-lt"/>
              </a:rPr>
              <a:t>　→この案配は難しい。</a:t>
            </a:r>
            <a:endParaRPr lang="ja-JP" sz="2400" dirty="0">
              <a:latin typeface="+mn-ea"/>
              <a:cs typeface="+mn-lt"/>
            </a:endParaRPr>
          </a:p>
          <a:p>
            <a:pPr>
              <a:buNone/>
            </a:pPr>
            <a:endParaRPr lang="ja-JP" altLang="en-US" sz="2400" dirty="0">
              <a:latin typeface="+mn-ea"/>
              <a:cs typeface="+mn-lt"/>
            </a:endParaRPr>
          </a:p>
          <a:p>
            <a:pPr>
              <a:buNone/>
            </a:pPr>
            <a:endParaRPr lang="ja-JP" sz="2400" dirty="0">
              <a:latin typeface="+mn-ea"/>
              <a:cs typeface="+mn-lt"/>
            </a:endParaRPr>
          </a:p>
          <a:p>
            <a:pPr>
              <a:buNone/>
            </a:pPr>
            <a:endParaRPr lang="ja-JP" altLang="en-US" sz="2400" dirty="0">
              <a:latin typeface="+mn-ea"/>
              <a:cs typeface="Calibri"/>
            </a:endParaRPr>
          </a:p>
          <a:p>
            <a:pPr>
              <a:buNone/>
            </a:pPr>
            <a:endParaRPr lang="ja-JP" altLang="en-US" sz="2400" dirty="0">
              <a:latin typeface="+mn-ea"/>
              <a:cs typeface="Calibri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466BBA9-49B8-5C8D-2E3E-655E53AB6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z="1800" dirty="0"/>
              <a:t>9</a:t>
            </a:fld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1903012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751</Words>
  <Application>Microsoft Office PowerPoint</Application>
  <PresentationFormat>ワイド画面</PresentationFormat>
  <Paragraphs>116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游ゴシック</vt:lpstr>
      <vt:lpstr>游ゴシック Light</vt:lpstr>
      <vt:lpstr>Arial</vt:lpstr>
      <vt:lpstr>Calibri</vt:lpstr>
      <vt:lpstr>Calibri Light</vt:lpstr>
      <vt:lpstr>Office Theme</vt:lpstr>
      <vt:lpstr> 知的障害のある人の自立生活と介助</vt:lpstr>
      <vt:lpstr>自立生活運動、と略歴</vt:lpstr>
      <vt:lpstr>自立生活運動、と略歴</vt:lpstr>
      <vt:lpstr>法人としては、 </vt:lpstr>
      <vt:lpstr>介助って何をする</vt:lpstr>
      <vt:lpstr>時間と内容が決まっている</vt:lpstr>
      <vt:lpstr>介助だけでは成り立たない➀</vt:lpstr>
      <vt:lpstr>介助だけでは成り立たない②</vt:lpstr>
      <vt:lpstr>介助だけでは成り立たない③</vt:lpstr>
      <vt:lpstr>介助だけでは成り立たない④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横山 小春</dc:creator>
  <cp:lastModifiedBy>事務局</cp:lastModifiedBy>
  <cp:revision>392</cp:revision>
  <dcterms:created xsi:type="dcterms:W3CDTF">2025-05-18T08:48:42Z</dcterms:created>
  <dcterms:modified xsi:type="dcterms:W3CDTF">2025-06-16T02:11:43Z</dcterms:modified>
</cp:coreProperties>
</file>